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70" r:id="rId4"/>
    <p:sldId id="265" r:id="rId5"/>
    <p:sldId id="266" r:id="rId6"/>
    <p:sldId id="268" r:id="rId7"/>
    <p:sldId id="258" r:id="rId8"/>
    <p:sldId id="259" r:id="rId9"/>
    <p:sldId id="271" r:id="rId10"/>
    <p:sldId id="267" r:id="rId11"/>
    <p:sldId id="260" r:id="rId12"/>
    <p:sldId id="261" r:id="rId13"/>
    <p:sldId id="262" r:id="rId14"/>
    <p:sldId id="264" r:id="rId15"/>
    <p:sldId id="263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57" r:id="rId2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elijkbenige driehoe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endParaRPr lang="nl-NL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nl-NL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0ED8D3E-9745-4173-B447-E3267DEC6DF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B228D-032B-47D3-A8FD-60E6F81AFC7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ige driehoe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Gelijkbenige driehoe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BF22946-41A0-4C17-A041-8FBC23E9E14B}" type="slidenum">
              <a:rPr lang="nl-NL" smtClean="0"/>
              <a:pPr/>
              <a:t>‹nr.›</a:t>
            </a:fld>
            <a:endParaRPr lang="nl-NL"/>
          </a:p>
        </p:txBody>
      </p:sp>
      <p:cxnSp>
        <p:nvCxnSpPr>
          <p:cNvPr id="11" name="Rechte verbindingslijn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F4D5EA7-A278-4A3C-81E3-1D7A7687D3F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390369F-29EA-4DA4-B9DC-6B948E11583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50110-D8B5-46A5-8D03-3D6D676C799B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FE7B479-DDD1-4F2A-95BD-5B44BAEDC0C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8C487FB-62B6-47AC-81D5-D3E131C2A18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FA1D0BE-E552-4874-BAD4-97045AE6451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CD193-4B53-45D3-BF4E-0BAA67A1F552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5925-89C5-4BFE-9A3D-7A632BFD930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ige driehoe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C6DEB21-CF17-4A61-B78E-3B80E8A349FC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dutchsemcor.uvt.nl/sat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utchsemcor.uvt.nl/snippet/" TargetMode="External"/><Relationship Id="rId2" Type="http://schemas.openxmlformats.org/officeDocument/2006/relationships/hyperlink" Target="http://dutchsemcor.uvt.nl/sa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tes.google.com/site/dutchsemc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DutchSemCor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an exclusive inside look 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39552" y="4941168"/>
            <a:ext cx="4104456" cy="8640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nl-NL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Marlisa</a:t>
            </a:r>
            <a:r>
              <a:rPr lang="nl-NL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Hommel</a:t>
            </a:r>
          </a:p>
          <a:p>
            <a:r>
              <a:rPr lang="nl-NL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Chantal van Son</a:t>
            </a:r>
            <a:endParaRPr lang="nl-NL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Why this project?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sz="2800"/>
              <a:t>To conduct research</a:t>
            </a:r>
          </a:p>
          <a:p>
            <a:endParaRPr lang="nl-NL" sz="2800"/>
          </a:p>
          <a:p>
            <a:r>
              <a:rPr lang="nl-NL" sz="2800"/>
              <a:t>To train word-sense disambiguation system</a:t>
            </a:r>
          </a:p>
          <a:p>
            <a:endParaRPr lang="nl-NL" sz="2800"/>
          </a:p>
          <a:p>
            <a:r>
              <a:rPr lang="nl-NL" sz="2800"/>
              <a:t>To help second language learners</a:t>
            </a:r>
          </a:p>
          <a:p>
            <a:endParaRPr lang="nl-NL" sz="2800"/>
          </a:p>
          <a:p>
            <a:r>
              <a:rPr lang="nl-NL" sz="2800"/>
              <a:t>To avoid lexical ambiguity:</a:t>
            </a:r>
          </a:p>
          <a:p>
            <a:pPr lvl="2"/>
            <a:r>
              <a:rPr lang="nl-NL"/>
              <a:t>I like dates...</a:t>
            </a:r>
          </a:p>
          <a:p>
            <a:pPr lvl="2"/>
            <a:r>
              <a:rPr lang="nl-NL"/>
              <a:t>because</a:t>
            </a:r>
            <a:r>
              <a:rPr lang="nl-NL">
                <a:solidFill>
                  <a:srgbClr val="FF0000"/>
                </a:solidFill>
              </a:rPr>
              <a:t> I’m single / they’re tasty</a:t>
            </a:r>
          </a:p>
          <a:p>
            <a:pPr lvl="2"/>
            <a:endParaRPr lang="nl-NL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The corpus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The corpus includes homonyms, but mainly aims at polysemy</a:t>
            </a:r>
          </a:p>
          <a:p>
            <a:r>
              <a:rPr lang="nl-NL"/>
              <a:t>E.g.: bank¹</a:t>
            </a:r>
          </a:p>
          <a:p>
            <a:pPr lvl="2"/>
            <a:r>
              <a:rPr lang="nl-NL"/>
              <a:t>A financial institution</a:t>
            </a:r>
          </a:p>
          <a:p>
            <a:pPr lvl="2"/>
            <a:r>
              <a:rPr lang="nl-NL"/>
              <a:t>The building where a financial institution offers services</a:t>
            </a:r>
          </a:p>
          <a:p>
            <a:pPr lvl="2">
              <a:buFontTx/>
              <a:buNone/>
            </a:pPr>
            <a:r>
              <a:rPr lang="nl-NL" sz="3200"/>
              <a:t>  bank²</a:t>
            </a:r>
          </a:p>
          <a:p>
            <a:pPr lvl="2"/>
            <a:r>
              <a:rPr lang="nl-NL"/>
              <a:t>A piled-up mass </a:t>
            </a:r>
          </a:p>
          <a:p>
            <a:pPr lvl="2"/>
            <a:r>
              <a:rPr lang="nl-NL"/>
              <a:t>The slope of land adjoining a body of water  </a:t>
            </a:r>
            <a:endParaRPr lang="nl-NL" sz="3200"/>
          </a:p>
          <a:p>
            <a:pPr lvl="2"/>
            <a:endParaRPr lang="nl-NL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Stage 1: Manual Annotation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 sz="2800"/>
              <a:t>250,000 tokens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l-NL" sz="2800">
                <a:solidFill>
                  <a:srgbClr val="FF0000"/>
                </a:solidFill>
              </a:rPr>
              <a:t>-&gt; 274,344 tokens</a:t>
            </a:r>
            <a:r>
              <a:rPr lang="nl-NL" sz="2800"/>
              <a:t> </a:t>
            </a:r>
          </a:p>
          <a:p>
            <a:pPr>
              <a:lnSpc>
                <a:spcPct val="90000"/>
              </a:lnSpc>
            </a:pPr>
            <a:r>
              <a:rPr lang="nl-NL" sz="2800"/>
              <a:t>3,000 most frequent &amp; polysemous words</a:t>
            </a:r>
          </a:p>
          <a:p>
            <a:pPr>
              <a:lnSpc>
                <a:spcPct val="90000"/>
              </a:lnSpc>
            </a:pPr>
            <a:r>
              <a:rPr lang="nl-NL" sz="2800"/>
              <a:t>3.4 senses per word (on average)</a:t>
            </a:r>
          </a:p>
          <a:p>
            <a:pPr>
              <a:lnSpc>
                <a:spcPct val="90000"/>
              </a:lnSpc>
            </a:pPr>
            <a:r>
              <a:rPr lang="nl-NL" sz="2800"/>
              <a:t>≥ 25 examples per sense</a:t>
            </a:r>
          </a:p>
          <a:p>
            <a:pPr>
              <a:lnSpc>
                <a:spcPct val="90000"/>
              </a:lnSpc>
            </a:pPr>
            <a:r>
              <a:rPr lang="nl-NL" sz="2800"/>
              <a:t>65% nouns, 23% verbs, 12% adjectives </a:t>
            </a:r>
          </a:p>
          <a:p>
            <a:pPr>
              <a:lnSpc>
                <a:spcPct val="90000"/>
              </a:lnSpc>
            </a:pPr>
            <a:r>
              <a:rPr lang="nl-NL" sz="2800"/>
              <a:t>≥ 80% Inter-annotator agreement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nl-NL" sz="2800">
                <a:solidFill>
                  <a:srgbClr val="FF0000"/>
                </a:solidFill>
              </a:rPr>
              <a:t>-&gt; 90%</a:t>
            </a:r>
          </a:p>
          <a:p>
            <a:pPr>
              <a:lnSpc>
                <a:spcPct val="90000"/>
              </a:lnSpc>
            </a:pPr>
            <a:r>
              <a:rPr lang="nl-NL" sz="2800"/>
              <a:t>8 annotators, 2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Stage 1: Manual Annotation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Nouns</a:t>
            </a:r>
          </a:p>
          <a:p>
            <a:endParaRPr lang="nl-NL"/>
          </a:p>
          <a:p>
            <a:r>
              <a:rPr lang="nl-NL"/>
              <a:t>Verbs </a:t>
            </a:r>
          </a:p>
          <a:p>
            <a:pPr lvl="2"/>
            <a:r>
              <a:rPr lang="nl-NL"/>
              <a:t>Nemen: innemen, overnemen, afnemen, etc.</a:t>
            </a:r>
          </a:p>
          <a:p>
            <a:endParaRPr lang="nl-NL"/>
          </a:p>
          <a:p>
            <a:r>
              <a:rPr lang="nl-NL"/>
              <a:t>Adjectives</a:t>
            </a:r>
          </a:p>
          <a:p>
            <a:pPr lvl="2"/>
            <a:r>
              <a:rPr lang="nl-NL"/>
              <a:t>Goed-beter-best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Stage 2: Active </a:t>
            </a:r>
            <a:r>
              <a:rPr lang="nl-NL" dirty="0" err="1" smtClean="0"/>
              <a:t>Learning</a:t>
            </a:r>
            <a:endParaRPr lang="nl-NL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/>
              <a:t>Word-sense disambiguation system (WSD)</a:t>
            </a:r>
          </a:p>
          <a:p>
            <a:pPr>
              <a:lnSpc>
                <a:spcPct val="90000"/>
              </a:lnSpc>
            </a:pPr>
            <a:r>
              <a:rPr lang="nl-NL"/>
              <a:t>750,000 tokens</a:t>
            </a:r>
          </a:p>
          <a:p>
            <a:pPr>
              <a:lnSpc>
                <a:spcPct val="90000"/>
              </a:lnSpc>
            </a:pPr>
            <a:r>
              <a:rPr lang="nl-NL"/>
              <a:t>≥ 75 examples per sense</a:t>
            </a:r>
          </a:p>
          <a:p>
            <a:pPr>
              <a:lnSpc>
                <a:spcPct val="90000"/>
              </a:lnSpc>
            </a:pPr>
            <a:r>
              <a:rPr lang="nl-NL"/>
              <a:t>WSD-system agreement was 44%</a:t>
            </a:r>
          </a:p>
          <a:p>
            <a:pPr>
              <a:lnSpc>
                <a:spcPct val="90000"/>
              </a:lnSpc>
            </a:pPr>
            <a:r>
              <a:rPr lang="nl-NL"/>
              <a:t>4 annotators (later 12), 6 months </a:t>
            </a:r>
          </a:p>
          <a:p>
            <a:pPr>
              <a:lnSpc>
                <a:spcPct val="90000"/>
              </a:lnSpc>
            </a:pPr>
            <a:endParaRPr lang="nl-NL"/>
          </a:p>
          <a:p>
            <a:pPr>
              <a:lnSpc>
                <a:spcPct val="90000"/>
              </a:lnSpc>
            </a:pPr>
            <a:r>
              <a:rPr lang="nl-NL"/>
              <a:t>System tagged all examples, pro and con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Teething troubles...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3238"/>
            <a:ext cx="9144000" cy="3829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Teething troubles...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1438"/>
            <a:ext cx="9144000" cy="528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7413" name="Picture 5" descr="403264_335603416473884_2100990338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836613"/>
            <a:ext cx="7164387" cy="5373687"/>
          </a:xfrm>
          <a:prstGeom prst="rect">
            <a:avLst/>
          </a:prstGeom>
          <a:noFill/>
        </p:spPr>
      </p:pic>
      <p:pic>
        <p:nvPicPr>
          <p:cNvPr id="17415" name="Picture 7" descr="large_atti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292600"/>
            <a:ext cx="2552700" cy="1927225"/>
          </a:xfrm>
          <a:prstGeom prst="rect">
            <a:avLst/>
          </a:prstGeom>
          <a:noFill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789363"/>
            <a:ext cx="2125662" cy="2376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Teething troubles...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SAT tool</a:t>
            </a:r>
          </a:p>
          <a:p>
            <a:endParaRPr lang="nl-NL"/>
          </a:p>
          <a:p>
            <a:r>
              <a:rPr lang="nl-NL"/>
              <a:t>Corpus Gesproken Nederlands </a:t>
            </a:r>
          </a:p>
          <a:p>
            <a:endParaRPr lang="nl-NL"/>
          </a:p>
          <a:p>
            <a:r>
              <a:rPr lang="nl-NL"/>
              <a:t>Snippet tool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Clear meanings?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Process and result 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852738"/>
            <a:ext cx="8469312" cy="1174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Clear meanings?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General and specific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852738"/>
            <a:ext cx="7683500" cy="163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Enough examples?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nl-NL"/>
              <a:t>Domain-specific </a:t>
            </a:r>
          </a:p>
          <a:p>
            <a:endParaRPr lang="nl-NL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3284538"/>
            <a:ext cx="7596188" cy="1601787"/>
          </a:xfrm>
          <a:prstGeom prst="rect">
            <a:avLst/>
          </a:prstGeom>
          <a:noFill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2420938"/>
            <a:ext cx="3816350" cy="534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Enough examples?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Uncommon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429000"/>
            <a:ext cx="8064500" cy="1474788"/>
          </a:xfrm>
          <a:prstGeom prst="rect">
            <a:avLst/>
          </a:prstGeom>
          <a:noFill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2420938"/>
            <a:ext cx="3889375" cy="661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Enough examples?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Or both...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213100"/>
            <a:ext cx="7848600" cy="1882775"/>
          </a:xfrm>
          <a:prstGeom prst="rect">
            <a:avLst/>
          </a:prstGeom>
          <a:noFill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2387600"/>
            <a:ext cx="4392612" cy="587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Two</a:t>
            </a:r>
            <a:r>
              <a:rPr lang="nl-NL" dirty="0" smtClean="0"/>
              <a:t> different </a:t>
            </a:r>
            <a:r>
              <a:rPr lang="nl-NL" dirty="0" err="1" smtClean="0"/>
              <a:t>experiences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</a:t>
            </a:r>
            <a:r>
              <a:rPr lang="nl-NL" dirty="0" err="1" smtClean="0"/>
              <a:t>DutchSemCor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Involvement</a:t>
            </a:r>
            <a:r>
              <a:rPr lang="nl-NL" dirty="0" smtClean="0"/>
              <a:t> in the project: </a:t>
            </a:r>
          </a:p>
          <a:p>
            <a:pPr lvl="1"/>
            <a:r>
              <a:rPr lang="nl-NL" dirty="0" smtClean="0"/>
              <a:t>Active </a:t>
            </a:r>
            <a:r>
              <a:rPr lang="nl-NL" dirty="0" err="1" smtClean="0"/>
              <a:t>Learning</a:t>
            </a:r>
            <a:endParaRPr lang="nl-NL" dirty="0" smtClean="0"/>
          </a:p>
          <a:p>
            <a:r>
              <a:rPr lang="nl-NL" dirty="0" smtClean="0"/>
              <a:t>Practical </a:t>
            </a:r>
            <a:r>
              <a:rPr lang="nl-NL" dirty="0" err="1" smtClean="0"/>
              <a:t>use</a:t>
            </a:r>
            <a:r>
              <a:rPr lang="nl-NL" dirty="0" smtClean="0"/>
              <a:t> of the database:</a:t>
            </a:r>
          </a:p>
          <a:p>
            <a:pPr lvl="1"/>
            <a:r>
              <a:rPr lang="nl-NL" dirty="0" smtClean="0"/>
              <a:t>Bachelor thesis: </a:t>
            </a:r>
            <a:r>
              <a:rPr lang="nl-NL" i="1" dirty="0" err="1" smtClean="0"/>
              <a:t>Using</a:t>
            </a:r>
            <a:r>
              <a:rPr lang="nl-NL" i="1" dirty="0" smtClean="0"/>
              <a:t> domain </a:t>
            </a:r>
            <a:r>
              <a:rPr lang="nl-NL" i="1" dirty="0" err="1" smtClean="0"/>
              <a:t>information</a:t>
            </a:r>
            <a:r>
              <a:rPr lang="nl-NL" i="1" dirty="0" smtClean="0"/>
              <a:t> </a:t>
            </a:r>
            <a:r>
              <a:rPr lang="nl-NL" i="1" dirty="0" err="1" smtClean="0"/>
              <a:t>for</a:t>
            </a:r>
            <a:r>
              <a:rPr lang="nl-NL" i="1" dirty="0" smtClean="0"/>
              <a:t> Word </a:t>
            </a:r>
            <a:r>
              <a:rPr lang="nl-NL" i="1" dirty="0" err="1" smtClean="0"/>
              <a:t>Sense</a:t>
            </a:r>
            <a:r>
              <a:rPr lang="nl-NL" i="1" dirty="0" smtClean="0"/>
              <a:t> </a:t>
            </a:r>
            <a:r>
              <a:rPr lang="nl-NL" i="1" dirty="0" err="1" smtClean="0"/>
              <a:t>Disambiguation</a:t>
            </a:r>
            <a:r>
              <a:rPr lang="nl-NL" i="1" dirty="0" smtClean="0"/>
              <a:t> in Dutch</a:t>
            </a:r>
            <a:endParaRPr lang="nl-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Active </a:t>
            </a:r>
            <a:r>
              <a:rPr lang="nl-NL" dirty="0" err="1" smtClean="0"/>
              <a:t>Learning</a:t>
            </a:r>
            <a:r>
              <a:rPr lang="nl-NL" dirty="0" smtClean="0"/>
              <a:t> </a:t>
            </a:r>
            <a:r>
              <a:rPr lang="nl-NL" dirty="0" err="1" smtClean="0"/>
              <a:t>phase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No search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good</a:t>
            </a:r>
            <a:r>
              <a:rPr lang="nl-NL" dirty="0" smtClean="0"/>
              <a:t> </a:t>
            </a:r>
            <a:r>
              <a:rPr lang="nl-NL" dirty="0" err="1" smtClean="0"/>
              <a:t>examples</a:t>
            </a:r>
            <a:r>
              <a:rPr lang="nl-NL" dirty="0" smtClean="0"/>
              <a:t>: </a:t>
            </a:r>
            <a:r>
              <a:rPr lang="nl-NL" dirty="0" err="1" smtClean="0"/>
              <a:t>annotating</a:t>
            </a:r>
            <a:r>
              <a:rPr lang="nl-NL" dirty="0" smtClean="0"/>
              <a:t> all the </a:t>
            </a:r>
            <a:r>
              <a:rPr lang="nl-NL" dirty="0" err="1" smtClean="0"/>
              <a:t>tokens</a:t>
            </a:r>
            <a:r>
              <a:rPr lang="nl-NL" dirty="0" smtClean="0"/>
              <a:t> of the </a:t>
            </a:r>
            <a:r>
              <a:rPr lang="nl-NL" dirty="0" err="1" smtClean="0"/>
              <a:t>given</a:t>
            </a:r>
            <a:r>
              <a:rPr lang="nl-NL" dirty="0" smtClean="0"/>
              <a:t> </a:t>
            </a:r>
            <a:r>
              <a:rPr lang="nl-NL" dirty="0" err="1" smtClean="0"/>
              <a:t>selection</a:t>
            </a:r>
            <a:endParaRPr lang="nl-NL" dirty="0" smtClean="0"/>
          </a:p>
          <a:p>
            <a:r>
              <a:rPr lang="nl-NL" dirty="0" smtClean="0"/>
              <a:t>And to </a:t>
            </a:r>
            <a:r>
              <a:rPr lang="nl-NL" dirty="0" err="1" smtClean="0"/>
              <a:t>make</a:t>
            </a:r>
            <a:r>
              <a:rPr lang="nl-NL" dirty="0" smtClean="0"/>
              <a:t> </a:t>
            </a:r>
            <a:r>
              <a:rPr lang="nl-NL" dirty="0" err="1" smtClean="0"/>
              <a:t>it</a:t>
            </a:r>
            <a:r>
              <a:rPr lang="nl-NL" dirty="0" smtClean="0"/>
              <a:t> </a:t>
            </a:r>
            <a:r>
              <a:rPr lang="nl-NL" dirty="0" err="1" smtClean="0"/>
              <a:t>worse</a:t>
            </a:r>
            <a:r>
              <a:rPr lang="nl-NL" dirty="0" smtClean="0"/>
              <a:t>: </a:t>
            </a:r>
            <a:r>
              <a:rPr lang="nl-NL" dirty="0" err="1" smtClean="0"/>
              <a:t>only</a:t>
            </a:r>
            <a:r>
              <a:rPr lang="nl-NL" dirty="0" smtClean="0"/>
              <a:t> </a:t>
            </a:r>
            <a:r>
              <a:rPr lang="nl-NL" dirty="0" err="1" smtClean="0"/>
              <a:t>senses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</a:t>
            </a:r>
            <a:r>
              <a:rPr lang="nl-NL" dirty="0" err="1" smtClean="0"/>
              <a:t>perform</a:t>
            </a:r>
            <a:r>
              <a:rPr lang="nl-NL" dirty="0" smtClean="0"/>
              <a:t> </a:t>
            </a:r>
            <a:r>
              <a:rPr lang="nl-NL" dirty="0" err="1" smtClean="0"/>
              <a:t>badly</a:t>
            </a:r>
            <a:r>
              <a:rPr lang="nl-NL" dirty="0" smtClean="0"/>
              <a:t>…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Annotating</a:t>
            </a:r>
            <a:r>
              <a:rPr lang="nl-NL" dirty="0" smtClean="0"/>
              <a:t>‘</a:t>
            </a:r>
            <a:r>
              <a:rPr lang="nl-NL" dirty="0" err="1" smtClean="0"/>
              <a:t>real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’</a:t>
            </a:r>
            <a:br>
              <a:rPr lang="nl-NL" dirty="0" smtClean="0"/>
            </a:br>
            <a:r>
              <a:rPr lang="nl-NL" dirty="0" smtClean="0"/>
              <a:t>in </a:t>
            </a:r>
            <a:r>
              <a:rPr lang="nl-NL" dirty="0" err="1" smtClean="0"/>
              <a:t>practice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This</a:t>
            </a:r>
            <a:r>
              <a:rPr lang="nl-NL" dirty="0" smtClean="0"/>
              <a:t> </a:t>
            </a:r>
            <a:r>
              <a:rPr lang="nl-NL" dirty="0" err="1" smtClean="0"/>
              <a:t>shouldn’t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too</a:t>
            </a:r>
            <a:r>
              <a:rPr lang="nl-NL" dirty="0" smtClean="0"/>
              <a:t> hard…</a:t>
            </a:r>
            <a:endParaRPr lang="nl-NL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429000"/>
            <a:ext cx="837787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36912"/>
            <a:ext cx="4227056" cy="570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Annotating</a:t>
            </a:r>
            <a:r>
              <a:rPr lang="nl-NL" dirty="0" smtClean="0"/>
              <a:t>‘</a:t>
            </a:r>
            <a:r>
              <a:rPr lang="nl-NL" dirty="0" err="1" smtClean="0"/>
              <a:t>real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’</a:t>
            </a:r>
            <a:br>
              <a:rPr lang="nl-NL" dirty="0" smtClean="0"/>
            </a:br>
            <a:r>
              <a:rPr lang="nl-NL" dirty="0" smtClean="0"/>
              <a:t>in </a:t>
            </a:r>
            <a:r>
              <a:rPr lang="nl-NL" dirty="0" err="1" smtClean="0"/>
              <a:t>practice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Luckily</a:t>
            </a:r>
            <a:r>
              <a:rPr lang="nl-NL" dirty="0" smtClean="0"/>
              <a:t> we have the ‘</a:t>
            </a:r>
            <a:r>
              <a:rPr lang="nl-NL" dirty="0" err="1" smtClean="0"/>
              <a:t>rubbish</a:t>
            </a:r>
            <a:r>
              <a:rPr lang="nl-NL" dirty="0" smtClean="0"/>
              <a:t>’ button</a:t>
            </a:r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6961547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Annotating</a:t>
            </a:r>
            <a:r>
              <a:rPr lang="nl-NL" dirty="0" smtClean="0"/>
              <a:t>‘</a:t>
            </a:r>
            <a:r>
              <a:rPr lang="nl-NL" dirty="0" err="1" smtClean="0"/>
              <a:t>real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’</a:t>
            </a:r>
            <a:br>
              <a:rPr lang="nl-NL" dirty="0" smtClean="0"/>
            </a:br>
            <a:r>
              <a:rPr lang="nl-NL" dirty="0" smtClean="0"/>
              <a:t>in </a:t>
            </a:r>
            <a:r>
              <a:rPr lang="nl-NL" dirty="0" err="1" smtClean="0"/>
              <a:t>practice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But</a:t>
            </a:r>
            <a:r>
              <a:rPr lang="nl-NL" dirty="0" smtClean="0"/>
              <a:t> </a:t>
            </a:r>
            <a:r>
              <a:rPr lang="nl-NL" dirty="0" err="1" smtClean="0"/>
              <a:t>there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 err="1" smtClean="0"/>
              <a:t>also</a:t>
            </a:r>
            <a:r>
              <a:rPr lang="nl-NL" dirty="0" smtClean="0"/>
              <a:t> the more </a:t>
            </a:r>
            <a:r>
              <a:rPr lang="nl-NL" dirty="0" err="1" smtClean="0"/>
              <a:t>difficult</a:t>
            </a:r>
            <a:r>
              <a:rPr lang="nl-NL" dirty="0" smtClean="0"/>
              <a:t> </a:t>
            </a:r>
            <a:r>
              <a:rPr lang="nl-NL" dirty="0" err="1" smtClean="0"/>
              <a:t>ones</a:t>
            </a:r>
            <a:r>
              <a:rPr lang="nl-NL" dirty="0" smtClean="0"/>
              <a:t>…</a:t>
            </a: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212976"/>
            <a:ext cx="4320480" cy="59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149080"/>
            <a:ext cx="8748464" cy="168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Annotating</a:t>
            </a:r>
            <a:r>
              <a:rPr lang="nl-NL" dirty="0" smtClean="0"/>
              <a:t>‘</a:t>
            </a:r>
            <a:r>
              <a:rPr lang="nl-NL" dirty="0" err="1" smtClean="0"/>
              <a:t>real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’</a:t>
            </a:r>
            <a:br>
              <a:rPr lang="nl-NL" dirty="0" smtClean="0"/>
            </a:br>
            <a:r>
              <a:rPr lang="nl-NL" dirty="0" smtClean="0"/>
              <a:t>in </a:t>
            </a:r>
            <a:r>
              <a:rPr lang="nl-NL" dirty="0" err="1" smtClean="0"/>
              <a:t>practice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Which</a:t>
            </a:r>
            <a:r>
              <a:rPr lang="nl-NL" dirty="0" smtClean="0"/>
              <a:t> </a:t>
            </a:r>
            <a:r>
              <a:rPr lang="nl-NL" dirty="0" err="1" smtClean="0"/>
              <a:t>meaning</a:t>
            </a:r>
            <a:r>
              <a:rPr lang="nl-NL" dirty="0" smtClean="0"/>
              <a:t> does ‘kant’ have </a:t>
            </a:r>
            <a:r>
              <a:rPr lang="nl-NL" dirty="0" err="1" smtClean="0"/>
              <a:t>here</a:t>
            </a:r>
            <a:r>
              <a:rPr lang="nl-NL" dirty="0" smtClean="0"/>
              <a:t>?</a:t>
            </a:r>
            <a:endParaRPr lang="nl-N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66496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Annotating</a:t>
            </a:r>
            <a:r>
              <a:rPr lang="nl-NL" dirty="0" smtClean="0"/>
              <a:t>‘</a:t>
            </a:r>
            <a:r>
              <a:rPr lang="nl-NL" dirty="0" err="1" smtClean="0"/>
              <a:t>real</a:t>
            </a:r>
            <a:r>
              <a:rPr lang="nl-NL" dirty="0" smtClean="0"/>
              <a:t> </a:t>
            </a:r>
            <a:r>
              <a:rPr lang="nl-NL" dirty="0" err="1" smtClean="0"/>
              <a:t>language</a:t>
            </a:r>
            <a:r>
              <a:rPr lang="nl-NL" dirty="0" smtClean="0"/>
              <a:t>’</a:t>
            </a:r>
            <a:br>
              <a:rPr lang="nl-NL" dirty="0" smtClean="0"/>
            </a:br>
            <a:r>
              <a:rPr lang="nl-NL" dirty="0" smtClean="0"/>
              <a:t>in </a:t>
            </a:r>
            <a:r>
              <a:rPr lang="nl-NL" dirty="0" err="1" smtClean="0"/>
              <a:t>practice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Of </a:t>
            </a:r>
            <a:r>
              <a:rPr lang="nl-NL" dirty="0" err="1" smtClean="0"/>
              <a:t>course</a:t>
            </a:r>
            <a:r>
              <a:rPr lang="nl-NL" dirty="0" smtClean="0"/>
              <a:t> </a:t>
            </a:r>
            <a:r>
              <a:rPr lang="nl-NL" dirty="0" err="1" smtClean="0"/>
              <a:t>there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 err="1" smtClean="0"/>
              <a:t>also</a:t>
            </a:r>
            <a:r>
              <a:rPr lang="nl-NL" dirty="0" smtClean="0"/>
              <a:t> the easy </a:t>
            </a:r>
            <a:r>
              <a:rPr lang="nl-NL" dirty="0" err="1" smtClean="0"/>
              <a:t>ones</a:t>
            </a:r>
            <a:endParaRPr lang="nl-NL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36912"/>
            <a:ext cx="736567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Bachelor thesis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explorative</a:t>
            </a:r>
            <a:r>
              <a:rPr lang="nl-NL" dirty="0" smtClean="0"/>
              <a:t> </a:t>
            </a:r>
            <a:r>
              <a:rPr lang="nl-NL" dirty="0" err="1" smtClean="0"/>
              <a:t>study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the </a:t>
            </a:r>
            <a:r>
              <a:rPr lang="nl-NL" dirty="0" err="1" smtClean="0"/>
              <a:t>value</a:t>
            </a:r>
            <a:r>
              <a:rPr lang="nl-NL" dirty="0" smtClean="0"/>
              <a:t> of the domain labels in </a:t>
            </a:r>
            <a:r>
              <a:rPr lang="nl-NL" dirty="0" err="1" smtClean="0"/>
              <a:t>Cornetto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WSD in Dutch</a:t>
            </a:r>
          </a:p>
          <a:p>
            <a:r>
              <a:rPr lang="nl-NL" i="1" dirty="0" err="1" smtClean="0"/>
              <a:t>Accuracy</a:t>
            </a:r>
            <a:r>
              <a:rPr lang="nl-NL" dirty="0" smtClean="0"/>
              <a:t> and </a:t>
            </a:r>
            <a:r>
              <a:rPr lang="nl-NL" i="1" dirty="0" err="1" smtClean="0"/>
              <a:t>exclusivity</a:t>
            </a:r>
            <a:endParaRPr lang="nl-NL" i="1" dirty="0" smtClean="0"/>
          </a:p>
          <a:p>
            <a:endParaRPr lang="nl-NL" i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149080"/>
            <a:ext cx="851327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DSC as a research tool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err="1" smtClean="0"/>
              <a:t>What</a:t>
            </a:r>
            <a:r>
              <a:rPr lang="nl-NL" dirty="0" smtClean="0"/>
              <a:t> was </a:t>
            </a:r>
            <a:r>
              <a:rPr lang="nl-NL" dirty="0" err="1" smtClean="0"/>
              <a:t>needed</a:t>
            </a:r>
            <a:r>
              <a:rPr lang="nl-NL" dirty="0" smtClean="0"/>
              <a:t>:</a:t>
            </a:r>
          </a:p>
          <a:p>
            <a:pPr lvl="1"/>
            <a:r>
              <a:rPr lang="nl-NL" dirty="0" err="1" smtClean="0"/>
              <a:t>Three</a:t>
            </a:r>
            <a:r>
              <a:rPr lang="nl-NL" dirty="0" smtClean="0"/>
              <a:t> </a:t>
            </a:r>
            <a:r>
              <a:rPr lang="nl-NL" dirty="0" err="1" smtClean="0"/>
              <a:t>domains</a:t>
            </a:r>
            <a:r>
              <a:rPr lang="nl-NL" dirty="0" smtClean="0"/>
              <a:t>: SPORTS, ECONOMICS and BIOLOGY</a:t>
            </a:r>
          </a:p>
          <a:p>
            <a:pPr lvl="1"/>
            <a:r>
              <a:rPr lang="nl-NL" dirty="0" smtClean="0"/>
              <a:t>10 </a:t>
            </a:r>
            <a:r>
              <a:rPr lang="nl-NL" dirty="0" err="1" smtClean="0"/>
              <a:t>polysemous</a:t>
            </a:r>
            <a:r>
              <a:rPr lang="nl-NL" dirty="0" smtClean="0"/>
              <a:t> </a:t>
            </a:r>
            <a:r>
              <a:rPr lang="nl-NL" dirty="0" err="1" smtClean="0"/>
              <a:t>words</a:t>
            </a:r>
            <a:r>
              <a:rPr lang="nl-NL" dirty="0" smtClean="0"/>
              <a:t> </a:t>
            </a:r>
            <a:r>
              <a:rPr lang="nl-NL" dirty="0" err="1" smtClean="0"/>
              <a:t>within</a:t>
            </a:r>
            <a:r>
              <a:rPr lang="nl-NL" dirty="0" smtClean="0"/>
              <a:t> </a:t>
            </a:r>
            <a:r>
              <a:rPr lang="nl-NL" dirty="0" err="1" smtClean="0"/>
              <a:t>each</a:t>
            </a:r>
            <a:r>
              <a:rPr lang="nl-NL" dirty="0" smtClean="0"/>
              <a:t> domain</a:t>
            </a:r>
          </a:p>
          <a:p>
            <a:pPr lvl="1"/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examples</a:t>
            </a:r>
            <a:r>
              <a:rPr lang="nl-NL" dirty="0" smtClean="0"/>
              <a:t> </a:t>
            </a:r>
          </a:p>
          <a:p>
            <a:r>
              <a:rPr lang="nl-NL" dirty="0" err="1" smtClean="0"/>
              <a:t>Using</a:t>
            </a:r>
            <a:r>
              <a:rPr lang="nl-NL" dirty="0" smtClean="0"/>
              <a:t> the </a:t>
            </a:r>
            <a:r>
              <a:rPr lang="nl-NL" dirty="0" smtClean="0">
                <a:hlinkClick r:id="rId2"/>
              </a:rPr>
              <a:t>SAT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collecting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examples</a:t>
            </a:r>
            <a:r>
              <a:rPr lang="nl-NL" dirty="0" smtClean="0"/>
              <a:t> in </a:t>
            </a:r>
            <a:r>
              <a:rPr lang="nl-NL" dirty="0" err="1" smtClean="0"/>
              <a:t>which</a:t>
            </a:r>
            <a:r>
              <a:rPr lang="nl-NL" dirty="0" smtClean="0"/>
              <a:t> the </a:t>
            </a:r>
            <a:r>
              <a:rPr lang="nl-NL" dirty="0" err="1" smtClean="0"/>
              <a:t>words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 err="1" smtClean="0"/>
              <a:t>annotated</a:t>
            </a:r>
            <a:endParaRPr lang="nl-NL" dirty="0" smtClean="0"/>
          </a:p>
          <a:p>
            <a:r>
              <a:rPr lang="nl-NL" dirty="0" smtClean="0"/>
              <a:t>Data was </a:t>
            </a:r>
            <a:r>
              <a:rPr lang="nl-NL" dirty="0" err="1" smtClean="0"/>
              <a:t>very</a:t>
            </a:r>
            <a:r>
              <a:rPr lang="nl-NL" dirty="0" smtClean="0"/>
              <a:t> </a:t>
            </a:r>
            <a:r>
              <a:rPr lang="nl-NL" dirty="0" err="1" smtClean="0"/>
              <a:t>useful</a:t>
            </a:r>
            <a:r>
              <a:rPr lang="nl-NL" dirty="0" smtClean="0"/>
              <a:t> in </a:t>
            </a:r>
            <a:r>
              <a:rPr lang="nl-NL" dirty="0" err="1" smtClean="0"/>
              <a:t>this</a:t>
            </a:r>
            <a:r>
              <a:rPr lang="nl-NL" dirty="0" smtClean="0"/>
              <a:t> research </a:t>
            </a:r>
          </a:p>
          <a:p>
            <a:r>
              <a:rPr lang="nl-NL" dirty="0" smtClean="0"/>
              <a:t>User </a:t>
            </a:r>
            <a:r>
              <a:rPr lang="nl-NL" dirty="0" err="1" smtClean="0"/>
              <a:t>friendly</a:t>
            </a:r>
            <a:r>
              <a:rPr lang="nl-NL" dirty="0" smtClean="0"/>
              <a:t> tool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Handy websites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>
                <a:hlinkClick r:id="rId2"/>
              </a:rPr>
              <a:t>http://dutchsemcor.uvt.nl/sat/</a:t>
            </a:r>
            <a:r>
              <a:rPr lang="nl-NL"/>
              <a:t> </a:t>
            </a:r>
            <a:br>
              <a:rPr lang="nl-NL"/>
            </a:br>
            <a:endParaRPr lang="nl-NL"/>
          </a:p>
          <a:p>
            <a:r>
              <a:rPr lang="nl-NL">
                <a:hlinkClick r:id="rId3"/>
              </a:rPr>
              <a:t>http://dutchsemcor.uvt.nl/snippet/</a:t>
            </a:r>
            <a:r>
              <a:rPr lang="nl-NL"/>
              <a:t/>
            </a:r>
            <a:br>
              <a:rPr lang="nl-NL"/>
            </a:br>
            <a:endParaRPr lang="nl-NL"/>
          </a:p>
          <a:p>
            <a:r>
              <a:rPr lang="nl-NL">
                <a:hlinkClick r:id="rId4"/>
              </a:rPr>
              <a:t>https://sites.google.com/site/dutchsemcor/</a:t>
            </a:r>
            <a:r>
              <a:rPr lang="nl-NL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426</Words>
  <Application>Microsoft Office PowerPoint</Application>
  <PresentationFormat>Diavoorstelling (4:3)</PresentationFormat>
  <Paragraphs>113</Paragraphs>
  <Slides>25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6" baseType="lpstr">
      <vt:lpstr>Verve</vt:lpstr>
      <vt:lpstr>DutchSemCor</vt:lpstr>
      <vt:lpstr>Why this project?</vt:lpstr>
      <vt:lpstr>The corpus</vt:lpstr>
      <vt:lpstr>Stage 1: Manual Annotation</vt:lpstr>
      <vt:lpstr>Stage 1: Manual Annotation</vt:lpstr>
      <vt:lpstr>Stage 2: Active Learning</vt:lpstr>
      <vt:lpstr>Teething troubles...</vt:lpstr>
      <vt:lpstr>Teething troubles... </vt:lpstr>
      <vt:lpstr>Dia 9</vt:lpstr>
      <vt:lpstr>Teething troubles...</vt:lpstr>
      <vt:lpstr>Clear meanings?</vt:lpstr>
      <vt:lpstr>Clear meanings?</vt:lpstr>
      <vt:lpstr>Enough examples?</vt:lpstr>
      <vt:lpstr>Enough examples?</vt:lpstr>
      <vt:lpstr>Enough examples?</vt:lpstr>
      <vt:lpstr>Two different experiences with DutchSemCor</vt:lpstr>
      <vt:lpstr>The Active Learning phase</vt:lpstr>
      <vt:lpstr>Annotating‘real language’ in practice</vt:lpstr>
      <vt:lpstr>Annotating‘real language’ in practice</vt:lpstr>
      <vt:lpstr>Annotating‘real language’ in practice</vt:lpstr>
      <vt:lpstr>Annotating‘real language’ in practice</vt:lpstr>
      <vt:lpstr>Annotating‘real language’ in practice</vt:lpstr>
      <vt:lpstr>Bachelor thesis</vt:lpstr>
      <vt:lpstr>DSC as a research tool</vt:lpstr>
      <vt:lpstr>Handy websites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bumblebindaflow</dc:creator>
  <cp:lastModifiedBy>chantal</cp:lastModifiedBy>
  <cp:revision>40</cp:revision>
  <dcterms:created xsi:type="dcterms:W3CDTF">2012-10-02T13:52:17Z</dcterms:created>
  <dcterms:modified xsi:type="dcterms:W3CDTF">2012-10-22T21:06:00Z</dcterms:modified>
</cp:coreProperties>
</file>